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285" r:id="rId11"/>
  </p:sldIdLst>
  <p:sldSz cx="10688638" cy="7562850"/>
  <p:notesSz cx="6805613" cy="99393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4707" autoAdjust="0"/>
  </p:normalViewPr>
  <p:slideViewPr>
    <p:cSldViewPr snapToGrid="0" snapToObjects="1">
      <p:cViewPr>
        <p:scale>
          <a:sx n="80" d="100"/>
          <a:sy n="80" d="100"/>
        </p:scale>
        <p:origin x="-1134" y="-7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A44011B3-D2D3-4CCB-8E9F-86F499156BCD}" type="datetime1">
              <a:rPr lang="ru-RU" smtClean="0"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1A01E2E9-9A50-4FB3-8904-5973209D6A09}" type="datetime1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573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5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0648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0BBD-B3AD-DA42-B928-D5DC485460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0BBD-B3AD-DA42-B928-D5DC48546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95497E-BA53-B845-B84F-3B3DDB569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53" b="2424"/>
          <a:stretch/>
        </p:blipFill>
        <p:spPr>
          <a:xfrm>
            <a:off x="1" y="0"/>
            <a:ext cx="10688638" cy="756285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754274" cy="2520971"/>
          </a:xfrm>
        </p:spPr>
        <p:txBody>
          <a:bodyPr anchor="ctr"/>
          <a:lstStyle/>
          <a:p>
            <a:r>
              <a:rPr lang="ru-RU" dirty="0" smtClean="0"/>
              <a:t>КАК БЕЗОПАСНО ПОЛЬЗОВАТЬСЯ БАНКОВСКОЙ КАРТОЙ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СИТУАЦИЯ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422357" y="4300640"/>
            <a:ext cx="7251031" cy="510635"/>
          </a:xfrm>
        </p:spPr>
        <p:txBody>
          <a:bodyPr/>
          <a:lstStyle/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r>
              <a:rPr lang="ru-RU" b="1" u="sng" dirty="0" smtClean="0">
                <a:solidFill>
                  <a:srgbClr val="DC7168"/>
                </a:solidFill>
                <a:latin typeface="Comic Sans MS"/>
                <a:ea typeface="Calibri"/>
                <a:cs typeface="Times New Roman"/>
              </a:rPr>
              <a:t>Проблема</a:t>
            </a:r>
          </a:p>
          <a:p>
            <a:pPr algn="ctr"/>
            <a:endParaRPr lang="ru-RU" b="1" dirty="0" smtClean="0">
              <a:solidFill>
                <a:srgbClr val="DC7168"/>
              </a:solidFill>
              <a:ea typeface="Calibri"/>
            </a:endParaRPr>
          </a:p>
          <a:p>
            <a:pPr algn="ctr"/>
            <a:endParaRPr lang="ru-RU" b="1" dirty="0" smtClean="0">
              <a:solidFill>
                <a:srgbClr val="DC7168"/>
              </a:solidFill>
              <a:ea typeface="Calibri"/>
            </a:endParaRPr>
          </a:p>
          <a:p>
            <a:r>
              <a:rPr lang="ru-RU" sz="1800" b="1" dirty="0" smtClean="0">
                <a:ea typeface="Calibri"/>
              </a:rPr>
              <a:t>Кто прав в этой ситуации: Василий или его родители? Нужно ли подростку иметь свою банковскую карту? </a:t>
            </a:r>
            <a:endParaRPr lang="ru-RU" sz="1800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1"/>
          </p:nvPr>
        </p:nvSpPr>
        <p:spPr>
          <a:xfrm>
            <a:off x="534432" y="1684422"/>
            <a:ext cx="9368142" cy="2454441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На четырнадцатилетние Василию Гончарову родители подарили 5 тыс. руб. Он давно хотел завести банковскую карту, чтобы с ее помощью расплачиваться в кафе, совершать покупки через интернет, оплачивать дополнительные услуги в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онлайн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 играх. Теперь у него появился повод обсудить вопрос оформления банковской карты с родителями. Родители были категорически против, указывая на то, что Василий не умеет безопасно пользоваться банковской картой, а вокруг то и дело слышно, что у кого-то деньги с карты украли, кто-то потерял карту и ею воспользовались, кто-то  зашел на фальшивый сайт и перевел свои деньги в никуда...</a:t>
            </a:r>
          </a:p>
        </p:txBody>
      </p:sp>
      <p:pic>
        <p:nvPicPr>
          <p:cNvPr id="7" name="Рисунок 6" descr="mikrokredit-online_460x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95" y="3378689"/>
            <a:ext cx="3529264" cy="2623931"/>
          </a:xfrm>
          <a:prstGeom prst="rect">
            <a:avLst/>
          </a:prstGeom>
          <a:ln>
            <a:solidFill>
              <a:srgbClr val="00909B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7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4432" y="2501994"/>
            <a:ext cx="5144473" cy="4225907"/>
          </a:xfrm>
        </p:spPr>
        <p:txBody>
          <a:bodyPr/>
          <a:lstStyle/>
          <a:p>
            <a:r>
              <a:rPr lang="ru-RU" sz="2000" dirty="0" smtClean="0">
                <a:solidFill>
                  <a:srgbClr val="00909B"/>
                </a:solidFill>
              </a:rPr>
              <a:t>БАНКОВСКИЙ СЧЕТ ?</a:t>
            </a:r>
          </a:p>
          <a:p>
            <a:pPr>
              <a:buNone/>
            </a:pPr>
            <a:endParaRPr lang="ru-RU" sz="2000" dirty="0" smtClean="0">
              <a:solidFill>
                <a:srgbClr val="00909B"/>
              </a:solidFill>
            </a:endParaRPr>
          </a:p>
          <a:p>
            <a:r>
              <a:rPr lang="ru-RU" sz="2000" dirty="0" smtClean="0">
                <a:solidFill>
                  <a:srgbClr val="00909B"/>
                </a:solidFill>
              </a:rPr>
              <a:t>БАНКОВСКАЯ КАРТА ?</a:t>
            </a:r>
          </a:p>
          <a:p>
            <a:endParaRPr lang="ru-RU" sz="2000" dirty="0" smtClean="0">
              <a:solidFill>
                <a:srgbClr val="00909B"/>
              </a:solidFill>
            </a:endParaRPr>
          </a:p>
          <a:p>
            <a:r>
              <a:rPr lang="ru-RU" sz="2000" dirty="0" smtClean="0">
                <a:solidFill>
                  <a:srgbClr val="00909B"/>
                </a:solidFill>
              </a:rPr>
              <a:t>ДЕБЕТОВАЯ БАНКОВСКАЯ КАРТА ?</a:t>
            </a:r>
          </a:p>
          <a:p>
            <a:endParaRPr lang="ru-RU" sz="2000" dirty="0" smtClean="0">
              <a:solidFill>
                <a:srgbClr val="00909B"/>
              </a:solidFill>
            </a:endParaRPr>
          </a:p>
          <a:p>
            <a:r>
              <a:rPr lang="ru-RU" sz="2000" dirty="0" smtClean="0">
                <a:solidFill>
                  <a:srgbClr val="00909B"/>
                </a:solidFill>
              </a:rPr>
              <a:t>КРЕДИТНАЯ БАНКОВСКАЯ КАРТА?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7" name="Рисунок 6" descr="68483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68" y="2175490"/>
            <a:ext cx="4908438" cy="3354390"/>
          </a:xfrm>
          <a:prstGeom prst="rect">
            <a:avLst/>
          </a:prstGeom>
          <a:ln>
            <a:solidFill>
              <a:srgbClr val="00909B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34433" y="1122364"/>
            <a:ext cx="4703489" cy="42677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sz="1400" b="1" dirty="0" smtClean="0">
              <a:solidFill>
                <a:srgbClr val="0090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Банковский счет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учетная запись с </a:t>
            </a: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номером, создаваемая банком для клиента, чтобы тот мог </a:t>
            </a: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участвовать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 безналичном денежном обороте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накапливать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средства.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Банковская карта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электронное </a:t>
            </a: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средство платежа, привязанное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 одному или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нескольким</a:t>
            </a: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счетам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владельца,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дающее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осуществлять </a:t>
            </a: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различные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банковские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операции.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Дебетовая карта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банковская карта,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позволяющая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ее владельцу распоряжаться деньгами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пределах суммы собственных средств,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находящихся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 его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счете.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Кредитная </a:t>
            </a:r>
            <a:r>
              <a:rPr lang="ru-RU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карта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банковская карта,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позволяющая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владельцу распоряжаться деньгами,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взятыми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 долг у банка на условиях платности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возвратности.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909B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909B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909B"/>
                </a:solidFill>
              </a:rPr>
              <a:t>	</a:t>
            </a:r>
            <a:endParaRPr lang="ru-RU" sz="2000" b="1" u="sng" dirty="0">
              <a:solidFill>
                <a:srgbClr val="00909B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534433" y="5390148"/>
            <a:ext cx="5271438" cy="980836"/>
          </a:xfrm>
        </p:spPr>
        <p:txBody>
          <a:bodyPr/>
          <a:lstStyle/>
          <a:p>
            <a:pPr marL="0" indent="0"/>
            <a:r>
              <a:rPr lang="ru-RU" sz="1800" dirty="0" smtClean="0">
                <a:solidFill>
                  <a:srgbClr val="00909B"/>
                </a:solidFill>
              </a:rPr>
              <a:t>Какую карту нужно оформить Василию, исходя из его потребностей и прав</a:t>
            </a:r>
            <a:r>
              <a:rPr lang="en-US" sz="1800" dirty="0" smtClean="0">
                <a:solidFill>
                  <a:srgbClr val="00909B"/>
                </a:solidFill>
              </a:rPr>
              <a:t/>
            </a:r>
            <a:br>
              <a:rPr lang="en-US" sz="1800" dirty="0" smtClean="0">
                <a:solidFill>
                  <a:srgbClr val="00909B"/>
                </a:solidFill>
              </a:rPr>
            </a:br>
            <a:r>
              <a:rPr lang="ru-RU" sz="1800" dirty="0" smtClean="0">
                <a:solidFill>
                  <a:srgbClr val="00909B"/>
                </a:solidFill>
              </a:rPr>
              <a:t>(ему 14 лет)?</a:t>
            </a:r>
            <a:endParaRPr lang="ru-RU" sz="1800" dirty="0">
              <a:solidFill>
                <a:srgbClr val="00909B"/>
              </a:solidFill>
            </a:endParaRPr>
          </a:p>
        </p:txBody>
      </p:sp>
      <p:pic>
        <p:nvPicPr>
          <p:cNvPr id="16" name="Picture 2" descr="C:\Users\123\Desktop\Снимок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1418"/>
          <a:stretch>
            <a:fillRect/>
          </a:stretch>
        </p:blipFill>
        <p:spPr bwMode="auto">
          <a:xfrm>
            <a:off x="5805869" y="1122364"/>
            <a:ext cx="4220277" cy="28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23\Desktop\Сним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70" y="3951619"/>
            <a:ext cx="4409298" cy="27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4432" y="2501994"/>
            <a:ext cx="5144473" cy="4225907"/>
          </a:xfrm>
        </p:spPr>
        <p:txBody>
          <a:bodyPr/>
          <a:lstStyle/>
          <a:p>
            <a:r>
              <a:rPr lang="ru-RU" sz="2000" dirty="0" smtClean="0">
                <a:solidFill>
                  <a:srgbClr val="00909B"/>
                </a:solidFill>
              </a:rPr>
              <a:t>Как убедить родителей, что если Василий оформит банковскую карту, ничего страшного с деньгами не случится?</a:t>
            </a:r>
          </a:p>
          <a:p>
            <a:pPr>
              <a:buNone/>
            </a:pPr>
            <a:endParaRPr lang="ru-RU" sz="2000" dirty="0" smtClean="0">
              <a:solidFill>
                <a:srgbClr val="00909B"/>
              </a:solidFill>
            </a:endParaRPr>
          </a:p>
          <a:p>
            <a:r>
              <a:rPr lang="ru-RU" sz="2000" dirty="0" smtClean="0">
                <a:solidFill>
                  <a:srgbClr val="00909B"/>
                </a:solidFill>
              </a:rPr>
              <a:t>Что для этого должен знать и уметь Василий ?</a:t>
            </a:r>
          </a:p>
          <a:p>
            <a:endParaRPr lang="ru-RU" sz="2000" dirty="0" smtClean="0">
              <a:solidFill>
                <a:srgbClr val="00909B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7" name="Рисунок 6" descr="C:\Users\123\Desktop\stock-vector-vector-image-business-conversation-in-the-service-sector-6475006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5276"/>
          <a:stretch>
            <a:fillRect/>
          </a:stretch>
        </p:blipFill>
        <p:spPr bwMode="auto">
          <a:xfrm>
            <a:off x="5678905" y="1587181"/>
            <a:ext cx="4435992" cy="40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23393"/>
              </p:ext>
            </p:extLst>
          </p:nvPr>
        </p:nvGraphicFramePr>
        <p:xfrm>
          <a:off x="765176" y="1816925"/>
          <a:ext cx="9150720" cy="4564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50720"/>
              </a:tblGrid>
              <a:tr h="42498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Составьте основные правила безопасности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072">
                <a:tc>
                  <a:txBody>
                    <a:bodyPr/>
                    <a:lstStyle/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Где хранить </a:t>
                      </a:r>
                      <a:r>
                        <a:rPr lang="ru-RU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пин-код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карты?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573">
                <a:tc>
                  <a:txBody>
                    <a:bodyPr/>
                    <a:lstStyle/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Кому можно предоставлять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информацию о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паролях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доступа к банковским картам?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453">
                <a:tc>
                  <a:txBody>
                    <a:bodyPr/>
                    <a:lstStyle/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Что нужно сделать при утере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карты?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606">
                <a:tc>
                  <a:txBody>
                    <a:bodyPr/>
                    <a:lstStyle/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buClr>
                          <a:srgbClr val="00909B"/>
                        </a:buCl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Куда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следует обращаться, если у вас возникли проблемы с банковской картой?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390" y="1282535"/>
            <a:ext cx="425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ПРАВИЛА БЕЗОПАСНОСТИ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60820"/>
              </p:ext>
            </p:extLst>
          </p:nvPr>
        </p:nvGraphicFramePr>
        <p:xfrm>
          <a:off x="641268" y="2078182"/>
          <a:ext cx="9274628" cy="4708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6520"/>
                <a:gridCol w="2258069"/>
                <a:gridCol w="2443918"/>
                <a:gridCol w="2316121"/>
              </a:tblGrid>
              <a:tr h="8627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Убедите</a:t>
                      </a:r>
                      <a:r>
                        <a:rPr lang="ru-RU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родителей, что вы знаете как безопасно пользоваться банковской картой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035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ГРУППА</a:t>
                      </a:r>
                      <a:r>
                        <a:rPr lang="ru-RU" sz="1800" u="sng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№1</a:t>
                      </a:r>
                      <a:endParaRPr lang="ru-RU" sz="1800" b="0" i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ГРУППА №2</a:t>
                      </a:r>
                      <a:endParaRPr lang="ru-RU" sz="1800" b="0" i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ГРУППА №3</a:t>
                      </a:r>
                      <a:endParaRPr lang="ru-RU" sz="1800" b="0" i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ГРУППА №4</a:t>
                      </a:r>
                      <a:endParaRPr lang="ru-RU" sz="1800" b="0" i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508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снятии наличных в банкомате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 оплате товаров и услуг офлайн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 оплате товаров и услуг онлайн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 пользовании мобильным банком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50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Я готов использовать безопасно банковскую карту,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т.к. Я буду.... (делать то-то и то-то...) в таких-то ситуациях</a:t>
                      </a:r>
                    </a:p>
                    <a:p>
                      <a:pPr algn="ctr"/>
                      <a:endParaRPr lang="ru-RU" sz="18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выделите 3-4 главных правила и напишите их на ватмане,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одно из них проиллюстрируйте рисунком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68AF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68AF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68AF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8"/>
          <p:cNvSpPr>
            <a:spLocks noGrp="1"/>
          </p:cNvSpPr>
          <p:nvPr>
            <p:ph idx="1"/>
          </p:nvPr>
        </p:nvSpPr>
        <p:spPr>
          <a:xfrm>
            <a:off x="641268" y="1140031"/>
            <a:ext cx="8777332" cy="76001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ДОЛЖЕН ЗНАТЬ И УМЕТЬ ПОЛЬЗОВАТЕЛЬ БАНКОВСКОЙ</a:t>
            </a:r>
          </a:p>
          <a:p>
            <a:pPr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КАРТЫ:</a:t>
            </a: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dirty="0" smtClean="0">
              <a:solidFill>
                <a:srgbClr val="DC7168"/>
              </a:solidFill>
              <a:ea typeface="Calibri"/>
            </a:endParaRPr>
          </a:p>
          <a:p>
            <a:pPr algn="ctr"/>
            <a:endParaRPr lang="ru-RU" b="1" dirty="0" smtClean="0">
              <a:solidFill>
                <a:srgbClr val="DC7168"/>
              </a:solidFill>
              <a:ea typeface="Calibri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496969"/>
              </p:ext>
            </p:extLst>
          </p:nvPr>
        </p:nvGraphicFramePr>
        <p:xfrm>
          <a:off x="641268" y="2134751"/>
          <a:ext cx="9573901" cy="46985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99210"/>
                <a:gridCol w="3189336"/>
                <a:gridCol w="3185355"/>
              </a:tblGrid>
              <a:tr h="5728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Ситуация</a:t>
                      </a:r>
                      <a:r>
                        <a:rPr lang="ru-RU" baseline="0" dirty="0" smtClean="0"/>
                        <a:t> 1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Ситуация</a:t>
                      </a:r>
                      <a:r>
                        <a:rPr lang="ru-RU" sz="2000" baseline="0" dirty="0" smtClean="0"/>
                        <a:t> 2</a:t>
                      </a:r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Ситуация 3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812"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Вам позвонил работник банка и попросил предоставить информацию по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вашей карте (номер карты, </a:t>
                      </a:r>
                      <a:r>
                        <a:rPr lang="ru-RU" sz="16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пин-код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паспортные данные) для якобы обновления данных в системе банка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Вам по электронной почте пришло письмо от вашего банка с просьбой пройти по 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указанной ниже ссылке для оформления возврата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ошибочно 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удержанной комиссии за обслуживание карты.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пользовании банкоматом вы обнаружили, что человек, который стоит в очереди за вами пристально наблюдает за тем, как вы вводите </a:t>
                      </a:r>
                      <a:r>
                        <a:rPr lang="ru-RU" sz="16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пин-код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вы</a:t>
                      </a:r>
                      <a:r>
                        <a:rPr lang="ru-RU" sz="1800" baseline="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будете делать: опишите несколько шагов.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Почему предпримите именно такие действия?</a:t>
                      </a:r>
                      <a:endParaRPr lang="ru-RU" sz="1800" b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одержимое 8"/>
          <p:cNvSpPr>
            <a:spLocks noGrp="1"/>
          </p:cNvSpPr>
          <p:nvPr>
            <p:ph idx="1"/>
          </p:nvPr>
        </p:nvSpPr>
        <p:spPr>
          <a:xfrm>
            <a:off x="641268" y="1140032"/>
            <a:ext cx="8777332" cy="570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ДОЛЖЕН ЗНАТЬ И УМЕТЬ ПОЛЬЗОВАТЕЛЬ БАНКОВСКОЙ</a:t>
            </a:r>
          </a:p>
          <a:p>
            <a:pPr>
              <a:buNone/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КАРТЫ:</a:t>
            </a: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/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  <a:p>
            <a:pPr algn="ctr">
              <a:buNone/>
            </a:pPr>
            <a:endParaRPr lang="ru-RU" b="1" u="sng" dirty="0" smtClean="0">
              <a:solidFill>
                <a:srgbClr val="DC7168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ИТОГИ: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4432" y="2501994"/>
            <a:ext cx="5144473" cy="4225907"/>
          </a:xfrm>
        </p:spPr>
        <p:txBody>
          <a:bodyPr/>
          <a:lstStyle/>
          <a:p>
            <a:endParaRPr lang="ru-RU" sz="2000" dirty="0" smtClean="0">
              <a:solidFill>
                <a:srgbClr val="00909B"/>
              </a:solidFill>
            </a:endParaRPr>
          </a:p>
          <a:p>
            <a:pPr>
              <a:buNone/>
            </a:pPr>
            <a:endParaRPr lang="ru-RU" sz="2036" dirty="0">
              <a:solidFill>
                <a:srgbClr val="00909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520" y="1991357"/>
            <a:ext cx="4762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909B"/>
                </a:solidFill>
              </a:rPr>
              <a:t> </a:t>
            </a:r>
            <a:r>
              <a:rPr lang="ru-RU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Я узнал нового?</a:t>
            </a:r>
          </a:p>
          <a:p>
            <a:endParaRPr lang="ru-RU" dirty="0" smtClean="0">
              <a:solidFill>
                <a:srgbClr val="4CAF9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Чему Я научился?</a:t>
            </a:r>
          </a:p>
          <a:p>
            <a:endParaRPr lang="ru-RU" dirty="0" smtClean="0">
              <a:solidFill>
                <a:srgbClr val="0090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новые знания повлияют на мою            повседневную жизнь?</a:t>
            </a:r>
            <a:endParaRPr lang="ru-RU" dirty="0">
              <a:solidFill>
                <a:srgbClr val="0090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credit_card_fra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66" y="1516347"/>
            <a:ext cx="6495102" cy="433006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561</Words>
  <Application>Microsoft Office PowerPoint</Application>
  <PresentationFormat>Произвольный</PresentationFormat>
  <Paragraphs>106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КАК БЕЗОПАСНО ПОЛЬЗОВАТЬСЯ БАНКОВСКОЙ КАРТОЙ</vt:lpstr>
      <vt:lpstr>ПРАКТИЧЕСКАЯ СИТУАЦИЯ</vt:lpstr>
      <vt:lpstr>ЧТО ТАКОЕ:</vt:lpstr>
      <vt:lpstr>Какую карту нужно оформить Василию, исходя из его потребностей и прав (ему 14 лет)?</vt:lpstr>
      <vt:lpstr>ВОПРОСЫ:</vt:lpstr>
      <vt:lpstr>Презентация PowerPoint</vt:lpstr>
      <vt:lpstr>Презентация PowerPoint</vt:lpstr>
      <vt:lpstr>Презентация PowerPoint</vt:lpstr>
      <vt:lpstr>ПОДВЕДЕМ ИТОГИ: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Пользователь</cp:lastModifiedBy>
  <cp:revision>97</cp:revision>
  <dcterms:created xsi:type="dcterms:W3CDTF">2015-08-28T08:18:34Z</dcterms:created>
  <dcterms:modified xsi:type="dcterms:W3CDTF">2018-04-09T04:19:20Z</dcterms:modified>
</cp:coreProperties>
</file>